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88" r:id="rId5"/>
  </p:sldMasterIdLst>
  <p:notesMasterIdLst>
    <p:notesMasterId r:id="rId32"/>
  </p:notesMasterIdLst>
  <p:handoutMasterIdLst>
    <p:handoutMasterId r:id="rId33"/>
  </p:handoutMasterIdLst>
  <p:sldIdLst>
    <p:sldId id="258" r:id="rId6"/>
    <p:sldId id="332" r:id="rId7"/>
    <p:sldId id="297" r:id="rId8"/>
    <p:sldId id="257" r:id="rId9"/>
    <p:sldId id="356" r:id="rId10"/>
    <p:sldId id="259" r:id="rId11"/>
    <p:sldId id="260" r:id="rId12"/>
    <p:sldId id="261" r:id="rId13"/>
    <p:sldId id="262" r:id="rId14"/>
    <p:sldId id="263" r:id="rId15"/>
    <p:sldId id="264" r:id="rId16"/>
    <p:sldId id="357" r:id="rId17"/>
    <p:sldId id="267" r:id="rId18"/>
    <p:sldId id="268" r:id="rId19"/>
    <p:sldId id="270" r:id="rId20"/>
    <p:sldId id="269" r:id="rId21"/>
    <p:sldId id="271" r:id="rId22"/>
    <p:sldId id="272" r:id="rId23"/>
    <p:sldId id="273" r:id="rId24"/>
    <p:sldId id="274" r:id="rId25"/>
    <p:sldId id="361" r:id="rId26"/>
    <p:sldId id="360" r:id="rId27"/>
    <p:sldId id="354" r:id="rId28"/>
    <p:sldId id="358" r:id="rId29"/>
    <p:sldId id="330" r:id="rId30"/>
    <p:sldId id="331" r:id="rId31"/>
  </p:sldIdLst>
  <p:sldSz cx="9144000" cy="5143500" type="screen16x9"/>
  <p:notesSz cx="7010400" cy="9296400"/>
  <p:defaultTextStyle>
    <a:defPPr>
      <a:defRPr lang="en-US"/>
    </a:defPPr>
    <a:lvl1pPr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36B"/>
    <a:srgbClr val="F0F0F0"/>
    <a:srgbClr val="D3D3D3"/>
    <a:srgbClr val="D71D28"/>
    <a:srgbClr val="000000"/>
    <a:srgbClr val="8C0C04"/>
    <a:srgbClr val="980F33"/>
    <a:srgbClr val="FDF9F2"/>
    <a:srgbClr val="6490AC"/>
    <a:srgbClr val="A88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68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2"/>
          <c:order val="0"/>
          <c:cat>
            <c:strRef>
              <c:f>'[Workbook1]Budget Report'!$B$25:$B$36</c:f>
              <c:strCache>
                <c:ptCount val="12"/>
                <c:pt idx="0">
                  <c:v>Food</c:v>
                </c:pt>
                <c:pt idx="1">
                  <c:v>Transportation</c:v>
                </c:pt>
                <c:pt idx="2">
                  <c:v>Housing</c:v>
                </c:pt>
                <c:pt idx="3">
                  <c:v>Insurance</c:v>
                </c:pt>
                <c:pt idx="4">
                  <c:v>Gifts and Charity</c:v>
                </c:pt>
                <c:pt idx="5">
                  <c:v>Personal Care</c:v>
                </c:pt>
                <c:pt idx="6">
                  <c:v>Entertainment</c:v>
                </c:pt>
                <c:pt idx="7">
                  <c:v>Loans</c:v>
                </c:pt>
                <c:pt idx="8">
                  <c:v>Pets</c:v>
                </c:pt>
                <c:pt idx="9">
                  <c:v>Children</c:v>
                </c:pt>
                <c:pt idx="10">
                  <c:v>Taxes</c:v>
                </c:pt>
                <c:pt idx="11">
                  <c:v>Savings or Investments</c:v>
                </c:pt>
              </c:strCache>
            </c:strRef>
          </c:cat>
          <c:val>
            <c:numRef>
              <c:f>'[Workbook1]Budget Report'!$D$25:$D$36</c:f>
              <c:numCache>
                <c:formatCode>0.00%</c:formatCode>
                <c:ptCount val="12"/>
                <c:pt idx="0">
                  <c:v>0.259291270527226</c:v>
                </c:pt>
                <c:pt idx="1">
                  <c:v>0.183664649956785</c:v>
                </c:pt>
                <c:pt idx="2">
                  <c:v>0.18150388936905801</c:v>
                </c:pt>
                <c:pt idx="3">
                  <c:v>0.17286084701814999</c:v>
                </c:pt>
                <c:pt idx="4">
                  <c:v>0.15125324114088201</c:v>
                </c:pt>
                <c:pt idx="5">
                  <c:v>3.0250648228176299E-2</c:v>
                </c:pt>
                <c:pt idx="6">
                  <c:v>2.1175453759723399E-2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F-5444-83CE-2A5B2AEB0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4421141968032"/>
          <c:y val="0.12846982288423001"/>
          <c:w val="0.23641718138526099"/>
          <c:h val="0.783362621234058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53994-1300-4DFE-84B5-652AA9BB7D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D30D3-6265-4781-BBC5-D4593C71B1BB}">
      <dgm:prSet phldrT="[Text]"/>
      <dgm:spPr/>
      <dgm:t>
        <a:bodyPr/>
        <a:lstStyle/>
        <a:p>
          <a:r>
            <a:rPr lang="en-US" dirty="0"/>
            <a:t>Accenture: 70%</a:t>
          </a:r>
        </a:p>
      </dgm:t>
    </dgm:pt>
    <dgm:pt modelId="{6B116444-7645-4C98-B7BC-4B98D3DCFD82}" type="parTrans" cxnId="{D87A4D07-5D74-4F16-9740-39E4030D7D1C}">
      <dgm:prSet/>
      <dgm:spPr/>
      <dgm:t>
        <a:bodyPr/>
        <a:lstStyle/>
        <a:p>
          <a:endParaRPr lang="en-US"/>
        </a:p>
      </dgm:t>
    </dgm:pt>
    <dgm:pt modelId="{364D7928-99A9-4257-AD51-1AC249BCC690}" type="sibTrans" cxnId="{D87A4D07-5D74-4F16-9740-39E4030D7D1C}">
      <dgm:prSet/>
      <dgm:spPr/>
      <dgm:t>
        <a:bodyPr/>
        <a:lstStyle/>
        <a:p>
          <a:endParaRPr lang="en-US"/>
        </a:p>
      </dgm:t>
    </dgm:pt>
    <dgm:pt modelId="{FCC2A37F-FF88-47A8-811D-4F5436D157C7}">
      <dgm:prSet phldrT="[Text]"/>
      <dgm:spPr/>
      <dgm:t>
        <a:bodyPr/>
        <a:lstStyle/>
        <a:p>
          <a:r>
            <a:rPr lang="en-US" dirty="0"/>
            <a:t>Deloitte: 58%</a:t>
          </a:r>
        </a:p>
      </dgm:t>
    </dgm:pt>
    <dgm:pt modelId="{EF221C2E-2AB8-4BF4-9111-AF8DDD4DE009}" type="parTrans" cxnId="{C3126765-82C5-47FB-BCF8-C77BE8A5E03A}">
      <dgm:prSet/>
      <dgm:spPr/>
      <dgm:t>
        <a:bodyPr/>
        <a:lstStyle/>
        <a:p>
          <a:endParaRPr lang="en-US"/>
        </a:p>
      </dgm:t>
    </dgm:pt>
    <dgm:pt modelId="{DBD605D3-61A0-4F5C-B43E-1C461B2A82A5}" type="sibTrans" cxnId="{C3126765-82C5-47FB-BCF8-C77BE8A5E03A}">
      <dgm:prSet/>
      <dgm:spPr/>
      <dgm:t>
        <a:bodyPr/>
        <a:lstStyle/>
        <a:p>
          <a:endParaRPr lang="en-US"/>
        </a:p>
      </dgm:t>
    </dgm:pt>
    <dgm:pt modelId="{BC4DECDA-4481-4AD0-85D3-74476CFF2D53}">
      <dgm:prSet phldrT="[Text]"/>
      <dgm:spPr/>
      <dgm:t>
        <a:bodyPr/>
        <a:lstStyle/>
        <a:p>
          <a:r>
            <a:rPr lang="en-US" dirty="0"/>
            <a:t>McKinsey: 60% </a:t>
          </a:r>
        </a:p>
      </dgm:t>
    </dgm:pt>
    <dgm:pt modelId="{D9233335-E4CE-4383-A31B-0C4444792847}" type="parTrans" cxnId="{84A72925-C488-4267-A7FF-E476F60E774E}">
      <dgm:prSet/>
      <dgm:spPr/>
      <dgm:t>
        <a:bodyPr/>
        <a:lstStyle/>
        <a:p>
          <a:endParaRPr lang="en-US"/>
        </a:p>
      </dgm:t>
    </dgm:pt>
    <dgm:pt modelId="{F33D29CA-7434-4B9F-A0FF-9FBE141388F7}" type="sibTrans" cxnId="{84A72925-C488-4267-A7FF-E476F60E774E}">
      <dgm:prSet/>
      <dgm:spPr/>
      <dgm:t>
        <a:bodyPr/>
        <a:lstStyle/>
        <a:p>
          <a:endParaRPr lang="en-US"/>
        </a:p>
      </dgm:t>
    </dgm:pt>
    <dgm:pt modelId="{A2CE0780-0CDA-47CC-B557-275BAEB45C28}" type="pres">
      <dgm:prSet presAssocID="{D3753994-1300-4DFE-84B5-652AA9BB7DFE}" presName="Name0" presStyleCnt="0">
        <dgm:presLayoutVars>
          <dgm:chMax val="7"/>
          <dgm:chPref val="7"/>
          <dgm:dir/>
        </dgm:presLayoutVars>
      </dgm:prSet>
      <dgm:spPr/>
    </dgm:pt>
    <dgm:pt modelId="{AF441CFE-5580-43A5-9642-F3098FE47965}" type="pres">
      <dgm:prSet presAssocID="{D3753994-1300-4DFE-84B5-652AA9BB7DFE}" presName="Name1" presStyleCnt="0"/>
      <dgm:spPr/>
    </dgm:pt>
    <dgm:pt modelId="{C50A171C-95D4-4A36-B2B0-C9480F45A305}" type="pres">
      <dgm:prSet presAssocID="{D3753994-1300-4DFE-84B5-652AA9BB7DFE}" presName="cycle" presStyleCnt="0"/>
      <dgm:spPr/>
    </dgm:pt>
    <dgm:pt modelId="{17169506-A5B1-4334-A2E1-0240EA4953FA}" type="pres">
      <dgm:prSet presAssocID="{D3753994-1300-4DFE-84B5-652AA9BB7DFE}" presName="srcNode" presStyleLbl="node1" presStyleIdx="0" presStyleCnt="3"/>
      <dgm:spPr/>
    </dgm:pt>
    <dgm:pt modelId="{2BD36CC0-A14C-4F07-A8F7-5DFC8981C797}" type="pres">
      <dgm:prSet presAssocID="{D3753994-1300-4DFE-84B5-652AA9BB7DFE}" presName="conn" presStyleLbl="parChTrans1D2" presStyleIdx="0" presStyleCnt="1"/>
      <dgm:spPr/>
    </dgm:pt>
    <dgm:pt modelId="{5884B66D-CE24-4563-963B-5BB970EA3E6B}" type="pres">
      <dgm:prSet presAssocID="{D3753994-1300-4DFE-84B5-652AA9BB7DFE}" presName="extraNode" presStyleLbl="node1" presStyleIdx="0" presStyleCnt="3"/>
      <dgm:spPr/>
    </dgm:pt>
    <dgm:pt modelId="{49E8E493-B097-4FF7-AD15-B46ABE1ABB7B}" type="pres">
      <dgm:prSet presAssocID="{D3753994-1300-4DFE-84B5-652AA9BB7DFE}" presName="dstNode" presStyleLbl="node1" presStyleIdx="0" presStyleCnt="3"/>
      <dgm:spPr/>
    </dgm:pt>
    <dgm:pt modelId="{3F4EA3F1-5A2D-4D6B-ABB0-81FCC590D358}" type="pres">
      <dgm:prSet presAssocID="{4CDD30D3-6265-4781-BBC5-D4593C71B1BB}" presName="text_1" presStyleLbl="node1" presStyleIdx="0" presStyleCnt="3">
        <dgm:presLayoutVars>
          <dgm:bulletEnabled val="1"/>
        </dgm:presLayoutVars>
      </dgm:prSet>
      <dgm:spPr/>
    </dgm:pt>
    <dgm:pt modelId="{E818DD17-8BAD-47A7-B19F-91BAD1B0A580}" type="pres">
      <dgm:prSet presAssocID="{4CDD30D3-6265-4781-BBC5-D4593C71B1BB}" presName="accent_1" presStyleCnt="0"/>
      <dgm:spPr/>
    </dgm:pt>
    <dgm:pt modelId="{2BA04A4A-0374-4DFF-AB41-EDD56CA29A9D}" type="pres">
      <dgm:prSet presAssocID="{4CDD30D3-6265-4781-BBC5-D4593C71B1BB}" presName="accentRepeatNode" presStyleLbl="solidFgAcc1" presStyleIdx="0" presStyleCnt="3"/>
      <dgm:spPr/>
    </dgm:pt>
    <dgm:pt modelId="{5FEBD38C-F3DE-43E9-8F3F-FF11FF5F1D56}" type="pres">
      <dgm:prSet presAssocID="{FCC2A37F-FF88-47A8-811D-4F5436D157C7}" presName="text_2" presStyleLbl="node1" presStyleIdx="1" presStyleCnt="3" custLinFactNeighborX="490" custLinFactNeighborY="3589">
        <dgm:presLayoutVars>
          <dgm:bulletEnabled val="1"/>
        </dgm:presLayoutVars>
      </dgm:prSet>
      <dgm:spPr/>
    </dgm:pt>
    <dgm:pt modelId="{A872D035-F99F-4984-9334-136623B177B2}" type="pres">
      <dgm:prSet presAssocID="{FCC2A37F-FF88-47A8-811D-4F5436D157C7}" presName="accent_2" presStyleCnt="0"/>
      <dgm:spPr/>
    </dgm:pt>
    <dgm:pt modelId="{9A9D6D2E-147B-40F8-90D7-ACAD1BB2C9CB}" type="pres">
      <dgm:prSet presAssocID="{FCC2A37F-FF88-47A8-811D-4F5436D157C7}" presName="accentRepeatNode" presStyleLbl="solidFgAcc1" presStyleIdx="1" presStyleCnt="3"/>
      <dgm:spPr/>
    </dgm:pt>
    <dgm:pt modelId="{55D7BF75-14EB-4D27-B2AE-C74A50750776}" type="pres">
      <dgm:prSet presAssocID="{BC4DECDA-4481-4AD0-85D3-74476CFF2D53}" presName="text_3" presStyleLbl="node1" presStyleIdx="2" presStyleCnt="3">
        <dgm:presLayoutVars>
          <dgm:bulletEnabled val="1"/>
        </dgm:presLayoutVars>
      </dgm:prSet>
      <dgm:spPr/>
    </dgm:pt>
    <dgm:pt modelId="{CB4B703C-B135-41FA-8F9A-BFF9700BF61A}" type="pres">
      <dgm:prSet presAssocID="{BC4DECDA-4481-4AD0-85D3-74476CFF2D53}" presName="accent_3" presStyleCnt="0"/>
      <dgm:spPr/>
    </dgm:pt>
    <dgm:pt modelId="{11582871-083A-4F73-858E-8F0C8F39F7B7}" type="pres">
      <dgm:prSet presAssocID="{BC4DECDA-4481-4AD0-85D3-74476CFF2D53}" presName="accentRepeatNode" presStyleLbl="solidFgAcc1" presStyleIdx="2" presStyleCnt="3"/>
      <dgm:spPr/>
    </dgm:pt>
  </dgm:ptLst>
  <dgm:cxnLst>
    <dgm:cxn modelId="{D87A4D07-5D74-4F16-9740-39E4030D7D1C}" srcId="{D3753994-1300-4DFE-84B5-652AA9BB7DFE}" destId="{4CDD30D3-6265-4781-BBC5-D4593C71B1BB}" srcOrd="0" destOrd="0" parTransId="{6B116444-7645-4C98-B7BC-4B98D3DCFD82}" sibTransId="{364D7928-99A9-4257-AD51-1AC249BCC690}"/>
    <dgm:cxn modelId="{9BBA9A16-AEFB-41CB-A2DB-FDEB6FB124B1}" type="presOf" srcId="{FCC2A37F-FF88-47A8-811D-4F5436D157C7}" destId="{5FEBD38C-F3DE-43E9-8F3F-FF11FF5F1D56}" srcOrd="0" destOrd="0" presId="urn:microsoft.com/office/officeart/2008/layout/VerticalCurvedList"/>
    <dgm:cxn modelId="{84A72925-C488-4267-A7FF-E476F60E774E}" srcId="{D3753994-1300-4DFE-84B5-652AA9BB7DFE}" destId="{BC4DECDA-4481-4AD0-85D3-74476CFF2D53}" srcOrd="2" destOrd="0" parTransId="{D9233335-E4CE-4383-A31B-0C4444792847}" sibTransId="{F33D29CA-7434-4B9F-A0FF-9FBE141388F7}"/>
    <dgm:cxn modelId="{2C69163D-E24C-497E-9BE8-C7AA3B64856F}" type="presOf" srcId="{364D7928-99A9-4257-AD51-1AC249BCC690}" destId="{2BD36CC0-A14C-4F07-A8F7-5DFC8981C797}" srcOrd="0" destOrd="0" presId="urn:microsoft.com/office/officeart/2008/layout/VerticalCurvedList"/>
    <dgm:cxn modelId="{C3126765-82C5-47FB-BCF8-C77BE8A5E03A}" srcId="{D3753994-1300-4DFE-84B5-652AA9BB7DFE}" destId="{FCC2A37F-FF88-47A8-811D-4F5436D157C7}" srcOrd="1" destOrd="0" parTransId="{EF221C2E-2AB8-4BF4-9111-AF8DDD4DE009}" sibTransId="{DBD605D3-61A0-4F5C-B43E-1C461B2A82A5}"/>
    <dgm:cxn modelId="{949E6F7D-F49C-40F1-A2B0-7E5CF363436F}" type="presOf" srcId="{4CDD30D3-6265-4781-BBC5-D4593C71B1BB}" destId="{3F4EA3F1-5A2D-4D6B-ABB0-81FCC590D358}" srcOrd="0" destOrd="0" presId="urn:microsoft.com/office/officeart/2008/layout/VerticalCurvedList"/>
    <dgm:cxn modelId="{AA07769F-5DF2-4E84-9C0B-5E2B76130D9F}" type="presOf" srcId="{BC4DECDA-4481-4AD0-85D3-74476CFF2D53}" destId="{55D7BF75-14EB-4D27-B2AE-C74A50750776}" srcOrd="0" destOrd="0" presId="urn:microsoft.com/office/officeart/2008/layout/VerticalCurvedList"/>
    <dgm:cxn modelId="{A9B459DC-FCC2-467B-8EBB-B192B6C41957}" type="presOf" srcId="{D3753994-1300-4DFE-84B5-652AA9BB7DFE}" destId="{A2CE0780-0CDA-47CC-B557-275BAEB45C28}" srcOrd="0" destOrd="0" presId="urn:microsoft.com/office/officeart/2008/layout/VerticalCurvedList"/>
    <dgm:cxn modelId="{390BB394-7D58-43E4-8061-9A8FE0A60A9C}" type="presParOf" srcId="{A2CE0780-0CDA-47CC-B557-275BAEB45C28}" destId="{AF441CFE-5580-43A5-9642-F3098FE47965}" srcOrd="0" destOrd="0" presId="urn:microsoft.com/office/officeart/2008/layout/VerticalCurvedList"/>
    <dgm:cxn modelId="{2E718453-BF7D-40FA-9C49-3A9DDCC435AE}" type="presParOf" srcId="{AF441CFE-5580-43A5-9642-F3098FE47965}" destId="{C50A171C-95D4-4A36-B2B0-C9480F45A305}" srcOrd="0" destOrd="0" presId="urn:microsoft.com/office/officeart/2008/layout/VerticalCurvedList"/>
    <dgm:cxn modelId="{10BF9B50-262B-4750-BA0F-2E76EA505B84}" type="presParOf" srcId="{C50A171C-95D4-4A36-B2B0-C9480F45A305}" destId="{17169506-A5B1-4334-A2E1-0240EA4953FA}" srcOrd="0" destOrd="0" presId="urn:microsoft.com/office/officeart/2008/layout/VerticalCurvedList"/>
    <dgm:cxn modelId="{68E22E84-3401-47F2-9B65-07A03627B688}" type="presParOf" srcId="{C50A171C-95D4-4A36-B2B0-C9480F45A305}" destId="{2BD36CC0-A14C-4F07-A8F7-5DFC8981C797}" srcOrd="1" destOrd="0" presId="urn:microsoft.com/office/officeart/2008/layout/VerticalCurvedList"/>
    <dgm:cxn modelId="{8117CFE9-BB1B-411F-8E05-382E7BEE2F44}" type="presParOf" srcId="{C50A171C-95D4-4A36-B2B0-C9480F45A305}" destId="{5884B66D-CE24-4563-963B-5BB970EA3E6B}" srcOrd="2" destOrd="0" presId="urn:microsoft.com/office/officeart/2008/layout/VerticalCurvedList"/>
    <dgm:cxn modelId="{445DB83B-7E75-4515-8F20-00A79A308D12}" type="presParOf" srcId="{C50A171C-95D4-4A36-B2B0-C9480F45A305}" destId="{49E8E493-B097-4FF7-AD15-B46ABE1ABB7B}" srcOrd="3" destOrd="0" presId="urn:microsoft.com/office/officeart/2008/layout/VerticalCurvedList"/>
    <dgm:cxn modelId="{E88A6135-DF01-4C37-813B-0F6750CEC584}" type="presParOf" srcId="{AF441CFE-5580-43A5-9642-F3098FE47965}" destId="{3F4EA3F1-5A2D-4D6B-ABB0-81FCC590D358}" srcOrd="1" destOrd="0" presId="urn:microsoft.com/office/officeart/2008/layout/VerticalCurvedList"/>
    <dgm:cxn modelId="{C5667BED-2869-473D-AEF2-1FFACB973FAE}" type="presParOf" srcId="{AF441CFE-5580-43A5-9642-F3098FE47965}" destId="{E818DD17-8BAD-47A7-B19F-91BAD1B0A580}" srcOrd="2" destOrd="0" presId="urn:microsoft.com/office/officeart/2008/layout/VerticalCurvedList"/>
    <dgm:cxn modelId="{0A5A2CAB-9586-426D-8DCF-6F25A30EEC6D}" type="presParOf" srcId="{E818DD17-8BAD-47A7-B19F-91BAD1B0A580}" destId="{2BA04A4A-0374-4DFF-AB41-EDD56CA29A9D}" srcOrd="0" destOrd="0" presId="urn:microsoft.com/office/officeart/2008/layout/VerticalCurvedList"/>
    <dgm:cxn modelId="{4704039F-289F-4943-B079-445B5F1A4FE7}" type="presParOf" srcId="{AF441CFE-5580-43A5-9642-F3098FE47965}" destId="{5FEBD38C-F3DE-43E9-8F3F-FF11FF5F1D56}" srcOrd="3" destOrd="0" presId="urn:microsoft.com/office/officeart/2008/layout/VerticalCurvedList"/>
    <dgm:cxn modelId="{B88B2BFC-D51E-4923-89A1-5861DCB32473}" type="presParOf" srcId="{AF441CFE-5580-43A5-9642-F3098FE47965}" destId="{A872D035-F99F-4984-9334-136623B177B2}" srcOrd="4" destOrd="0" presId="urn:microsoft.com/office/officeart/2008/layout/VerticalCurvedList"/>
    <dgm:cxn modelId="{C33246D8-1198-4837-A985-1636369FF71E}" type="presParOf" srcId="{A872D035-F99F-4984-9334-136623B177B2}" destId="{9A9D6D2E-147B-40F8-90D7-ACAD1BB2C9CB}" srcOrd="0" destOrd="0" presId="urn:microsoft.com/office/officeart/2008/layout/VerticalCurvedList"/>
    <dgm:cxn modelId="{60936ACB-F3CE-4C61-8090-1FF0A1DD17E4}" type="presParOf" srcId="{AF441CFE-5580-43A5-9642-F3098FE47965}" destId="{55D7BF75-14EB-4D27-B2AE-C74A50750776}" srcOrd="5" destOrd="0" presId="urn:microsoft.com/office/officeart/2008/layout/VerticalCurvedList"/>
    <dgm:cxn modelId="{B86D4D84-A064-43DA-B0B5-39DE1105A7A8}" type="presParOf" srcId="{AF441CFE-5580-43A5-9642-F3098FE47965}" destId="{CB4B703C-B135-41FA-8F9A-BFF9700BF61A}" srcOrd="6" destOrd="0" presId="urn:microsoft.com/office/officeart/2008/layout/VerticalCurvedList"/>
    <dgm:cxn modelId="{C7BB8B63-844E-4718-A460-6F2BFB9A7A76}" type="presParOf" srcId="{CB4B703C-B135-41FA-8F9A-BFF9700BF61A}" destId="{11582871-083A-4F73-858E-8F0C8F39F7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36CC0-A14C-4F07-A8F7-5DFC8981C797}">
      <dsp:nvSpPr>
        <dsp:cNvPr id="0" name=""/>
        <dsp:cNvSpPr/>
      </dsp:nvSpPr>
      <dsp:spPr>
        <a:xfrm>
          <a:off x="-3837579" y="-589360"/>
          <a:ext cx="4573843" cy="4573843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EA3F1-5A2D-4D6B-ABB0-81FCC590D358}">
      <dsp:nvSpPr>
        <dsp:cNvPr id="0" name=""/>
        <dsp:cNvSpPr/>
      </dsp:nvSpPr>
      <dsp:spPr>
        <a:xfrm>
          <a:off x="473473" y="339512"/>
          <a:ext cx="6682804" cy="679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Accenture: 70%</a:t>
          </a:r>
        </a:p>
      </dsp:txBody>
      <dsp:txXfrm>
        <a:off x="473473" y="339512"/>
        <a:ext cx="6682804" cy="679024"/>
      </dsp:txXfrm>
    </dsp:sp>
    <dsp:sp modelId="{2BA04A4A-0374-4DFF-AB41-EDD56CA29A9D}">
      <dsp:nvSpPr>
        <dsp:cNvPr id="0" name=""/>
        <dsp:cNvSpPr/>
      </dsp:nvSpPr>
      <dsp:spPr>
        <a:xfrm>
          <a:off x="49083" y="254634"/>
          <a:ext cx="848780" cy="848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BD38C-F3DE-43E9-8F3F-FF11FF5F1D56}">
      <dsp:nvSpPr>
        <dsp:cNvPr id="0" name=""/>
        <dsp:cNvSpPr/>
      </dsp:nvSpPr>
      <dsp:spPr>
        <a:xfrm>
          <a:off x="751834" y="1382418"/>
          <a:ext cx="6435979" cy="679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Deloitte: 58%</a:t>
          </a:r>
        </a:p>
      </dsp:txBody>
      <dsp:txXfrm>
        <a:off x="751834" y="1382418"/>
        <a:ext cx="6435979" cy="679024"/>
      </dsp:txXfrm>
    </dsp:sp>
    <dsp:sp modelId="{9A9D6D2E-147B-40F8-90D7-ACAD1BB2C9CB}">
      <dsp:nvSpPr>
        <dsp:cNvPr id="0" name=""/>
        <dsp:cNvSpPr/>
      </dsp:nvSpPr>
      <dsp:spPr>
        <a:xfrm>
          <a:off x="295908" y="1273170"/>
          <a:ext cx="848780" cy="848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7BF75-14EB-4D27-B2AE-C74A50750776}">
      <dsp:nvSpPr>
        <dsp:cNvPr id="0" name=""/>
        <dsp:cNvSpPr/>
      </dsp:nvSpPr>
      <dsp:spPr>
        <a:xfrm>
          <a:off x="473473" y="2376585"/>
          <a:ext cx="6682804" cy="679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McKinsey: 60% </a:t>
          </a:r>
        </a:p>
      </dsp:txBody>
      <dsp:txXfrm>
        <a:off x="473473" y="2376585"/>
        <a:ext cx="6682804" cy="679024"/>
      </dsp:txXfrm>
    </dsp:sp>
    <dsp:sp modelId="{11582871-083A-4F73-858E-8F0C8F39F7B7}">
      <dsp:nvSpPr>
        <dsp:cNvPr id="0" name=""/>
        <dsp:cNvSpPr/>
      </dsp:nvSpPr>
      <dsp:spPr>
        <a:xfrm>
          <a:off x="49083" y="2291707"/>
          <a:ext cx="848780" cy="848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0400" cy="716972"/>
          </a:xfrm>
          <a:prstGeom prst="rect">
            <a:avLst/>
          </a:prstGeom>
        </p:spPr>
      </p:pic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17646"/>
            <a:ext cx="3038475" cy="27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9021763"/>
            <a:ext cx="3038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6A6793B4-A2E6-4531-94C4-685F1AD48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8751" y="349251"/>
            <a:ext cx="5175250" cy="26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 eaLnBrk="0" hangingPunct="0">
              <a:lnSpc>
                <a:spcPct val="100000"/>
              </a:lnSpc>
              <a:spcBef>
                <a:spcPct val="0"/>
              </a:spcBef>
              <a:defRPr sz="1100">
                <a:solidFill>
                  <a:schemeClr val="bg1"/>
                </a:solidFill>
                <a:latin typeface="ITC Franklin Gothic Book" charset="0"/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106363"/>
            <a:ext cx="22764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DC72D56E-6559-421E-ABE1-9C0291C7A3A3}" type="datetime1">
              <a:rPr lang="en-US" smtClean="0"/>
              <a:t>1/27/2025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7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A7FD1E27-CC5E-4DB0-844C-12FC8929EFD0}" type="datetime1">
              <a:rPr lang="en-US" smtClean="0"/>
              <a:t>1/27/2025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AA585474-E867-43A0-99B6-94434B83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385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ea typeface="ヒラギノ角ゴ Pro W3" pitchFamily="1" charset="-128"/>
              </a:rPr>
              <a:t>Mortgage Bankers Association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EA6F8B6-7418-439F-981E-ABC591F2ADA2}" type="datetime1">
              <a:rPr lang="en-US" smtClean="0">
                <a:ea typeface="ヒラギノ角ゴ Pro W3" pitchFamily="1" charset="-128"/>
              </a:rPr>
              <a:t>1/27/2025</a:t>
            </a:fld>
            <a:endParaRPr lang="en-US">
              <a:ea typeface="ヒラギノ角ゴ Pro W3" pitchFamily="1" charset="-128"/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ea typeface="ヒラギノ角ゴ Pro W3" pitchFamily="1" charset="-128"/>
              </a:rPr>
              <a:t>Mortgage Bankers Association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09016-06EB-4C51-B9C9-DCE06D3FCB85}" type="slidenum">
              <a:rPr lang="en-US" smtClean="0">
                <a:ea typeface="ヒラギノ角ゴ Pro W3" pitchFamily="1" charset="-128"/>
              </a:rPr>
              <a:pPr/>
              <a:t>1</a:t>
            </a:fld>
            <a:endParaRPr lang="en-US">
              <a:ea typeface="ヒラギノ角ゴ Pro W3" pitchFamily="1" charset="-128"/>
            </a:endParaRPr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75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58AB9ED-7D47-43BB-9D74-23CC724A96FA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0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AA7D-5EDE-E346-941F-1B98462981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9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AA7D-5EDE-E346-941F-1B98462981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5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AA7D-5EDE-E346-941F-1B98462981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AC3329D-9384-440C-8D1B-F05731D38430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3900" y="2155482"/>
            <a:ext cx="7772400" cy="4024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000000"/>
                </a:solidFill>
                <a:latin typeface="Gotham Medium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10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735217"/>
            <a:ext cx="8229600" cy="567095"/>
          </a:xfrm>
        </p:spPr>
        <p:txBody>
          <a:bodyPr anchor="ctr" anchorCtr="0">
            <a:normAutofit/>
          </a:bodyPr>
          <a:lstStyle>
            <a:lvl1pPr algn="ctr">
              <a:defRPr sz="2400">
                <a:solidFill>
                  <a:srgbClr val="07436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90750"/>
            <a:ext cx="8229600" cy="48246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51C9456-D6DE-C65F-3667-F6DE9B0E8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7815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BEE67A9-8FB4-4E40-9880-04034D51A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5444" y="4286251"/>
            <a:ext cx="6921357" cy="298847"/>
          </a:xfrm>
        </p:spPr>
        <p:txBody>
          <a:bodyPr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footer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89C3E-9124-3556-765D-2F505BB86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7815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BEE67A9-8FB4-4E40-9880-04034D51A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E2DC4AC-8738-FC29-1217-ED25B906C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7815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BEE67A9-8FB4-4E40-9880-04034D51A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Red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60960"/>
            <a:ext cx="7772400" cy="1125140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413D1-6F69-1A5E-0AEA-60CFD3D8A4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84613"/>
            <a:ext cx="9144000" cy="4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309564" y="85725"/>
            <a:ext cx="8529637" cy="576263"/>
          </a:xfrm>
        </p:spPr>
        <p:txBody>
          <a:bodyPr/>
          <a:lstStyle/>
          <a:p>
            <a:r>
              <a:rPr lang="en-US"/>
              <a:t>Sample Chart Slide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04463084"/>
              </p:ext>
            </p:extLst>
          </p:nvPr>
        </p:nvGraphicFramePr>
        <p:xfrm>
          <a:off x="309564" y="742951"/>
          <a:ext cx="8486775" cy="365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9DBE1-03D8-2C18-CD6F-70D01EE63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7815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BEE67A9-8FB4-4E40-9880-04034D51A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2E828B-A57A-D821-048C-FF5B92DC6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7815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BEE67A9-8FB4-4E40-9880-04034D51A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DFDE-9A51-7EAD-A882-1CF3D7CF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8993D-80A3-0B28-D013-3923DEAB7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3C7D0-E335-BB17-4F9C-F07A8D59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91C-32FB-1943-9F30-24AA45F39C7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21B39-18E3-096D-8C66-D7727B31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9E5FB-88A0-A4E1-F499-E1ACE226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79D1-EF7F-9946-86F7-6F78A4359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3266"/>
            <a:ext cx="8229600" cy="567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4382"/>
            <a:ext cx="8229600" cy="343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D15B8-5C58-BCC0-CBD5-A2BB3161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7815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BEE67A9-8FB4-4E40-9880-04034D51A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7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3" r:id="rId4"/>
    <p:sldLayoutId id="2147483986" r:id="rId5"/>
    <p:sldLayoutId id="2147483994" r:id="rId6"/>
    <p:sldLayoutId id="2147483995" r:id="rId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37160" algn="l" defTabSz="342900" rtl="0" eaLnBrk="1" latinLnBrk="0" hangingPunct="1"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4350" indent="-137160" algn="l" defTabSz="342900" rtl="0" eaLnBrk="1" latinLnBrk="0" hangingPunct="1"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06374" indent="-137160" algn="l" defTabSz="342900" rtl="0" eaLnBrk="1" latinLnBrk="0" hangingPunct="1">
        <a:spcBef>
          <a:spcPts val="375"/>
        </a:spcBef>
        <a:buFont typeface="Arial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57250" indent="-137160" algn="l" defTabSz="342900" rtl="0" eaLnBrk="1" latinLnBrk="0" hangingPunct="1"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e.Camerieri@himaxwell.com" TargetMode="External"/><Relationship Id="rId2" Type="http://schemas.openxmlformats.org/officeDocument/2006/relationships/hyperlink" Target="mailto:psherlock@qfsconsulting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8054"/>
            <a:ext cx="8229600" cy="56709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New Entrants in the Mortgage Industry and Their Winning Strategies</a:t>
            </a:r>
            <a:endParaRPr lang="en-US" dirty="0"/>
          </a:p>
        </p:txBody>
      </p:sp>
      <p:sp>
        <p:nvSpPr>
          <p:cNvPr id="3075" name="Subtitle 5"/>
          <p:cNvSpPr>
            <a:spLocks noGrp="1"/>
          </p:cNvSpPr>
          <p:nvPr>
            <p:ph type="body" sz="quarter" idx="10"/>
          </p:nvPr>
        </p:nvSpPr>
        <p:spPr>
          <a:xfrm>
            <a:off x="457200" y="1700420"/>
            <a:ext cx="8229600" cy="48246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January 16, 2025</a:t>
            </a:r>
            <a:endParaRPr lang="en-US" dirty="0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533400" y="4718609"/>
            <a:ext cx="184666" cy="2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87187" y="2852075"/>
            <a:ext cx="8769626" cy="158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sz="1400" b="1" dirty="0">
                <a:latin typeface="Calibri"/>
                <a:ea typeface="ヒラギノ角ゴ Pro W3"/>
                <a:cs typeface="Calibri"/>
              </a:rPr>
              <a:t>Presented By:</a:t>
            </a:r>
          </a:p>
          <a:p>
            <a:r>
              <a:rPr lang="en-US" sz="1400" b="1" dirty="0">
                <a:latin typeface="Calibri"/>
                <a:ea typeface="ヒラギノ角ゴ Pro W3"/>
                <a:cs typeface="Calibri"/>
              </a:rPr>
              <a:t>Pat Sherlock, President, QFS Sales Solutions</a:t>
            </a:r>
          </a:p>
          <a:p>
            <a:r>
              <a:rPr lang="en-US" sz="1400" b="1" dirty="0">
                <a:latin typeface="Calibri"/>
                <a:ea typeface="ヒラギノ角ゴ Pro W3"/>
                <a:cs typeface="Calibri"/>
              </a:rPr>
              <a:t>Joe Camerieri, Vice President, Head of Sales, Maxwell</a:t>
            </a:r>
          </a:p>
          <a:p>
            <a:r>
              <a:rPr lang="en-US" sz="1400" b="1" dirty="0">
                <a:latin typeface="Calibri"/>
                <a:ea typeface="ヒラギノ角ゴ Pro W3"/>
                <a:cs typeface="Calibri"/>
              </a:rPr>
              <a:t>Scott Moriarty, Principal. Mountain View Advisors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A8B6-D576-7DD9-6582-63B86760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New Entrants Should Not Outsource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98240-168B-DBB9-09A4-CDA5CE77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 Generation and Marketing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 &amp; Control over Consumer Value proposition and Product Menu</a:t>
            </a:r>
          </a:p>
          <a:p>
            <a:pPr marL="205740"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Company Culture and hiring the right people in the right roles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7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9638-98EF-B47E-91E7-581B14C2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Decision Points for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2E39-B599-F78D-2679-EBC7F92D1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Three Decision Points: Buy, Build or Lease:</a:t>
            </a:r>
          </a:p>
          <a:p>
            <a:endParaRPr lang="en-US" b="1" dirty="0"/>
          </a:p>
          <a:p>
            <a:r>
              <a:rPr lang="en-US" b="1" dirty="0"/>
              <a:t>       1. Buy</a:t>
            </a:r>
            <a:r>
              <a:rPr lang="en-US" dirty="0"/>
              <a:t>: </a:t>
            </a:r>
          </a:p>
          <a:p>
            <a:r>
              <a:rPr lang="en-US" dirty="0"/>
              <a:t>       The large number of mortgage companies for sale</a:t>
            </a:r>
          </a:p>
          <a:p>
            <a:pPr lvl="1"/>
            <a:endParaRPr lang="en-US" dirty="0"/>
          </a:p>
          <a:p>
            <a:r>
              <a:rPr lang="en-US" dirty="0"/>
              <a:t>       </a:t>
            </a:r>
            <a:r>
              <a:rPr lang="en-US" b="1" dirty="0"/>
              <a:t>2</a:t>
            </a:r>
            <a:r>
              <a:rPr lang="en-US" dirty="0"/>
              <a:t>. </a:t>
            </a:r>
            <a:r>
              <a:rPr lang="en-US" b="1" dirty="0"/>
              <a:t>Build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Longer road and likely the most expensive  </a:t>
            </a:r>
          </a:p>
          <a:p>
            <a:pPr lvl="1"/>
            <a:endParaRPr lang="en-US" dirty="0"/>
          </a:p>
          <a:p>
            <a:pPr marL="205740" lvl="1" indent="0">
              <a:buNone/>
            </a:pPr>
            <a:r>
              <a:rPr lang="en-US" dirty="0"/>
              <a:t>  </a:t>
            </a:r>
            <a:r>
              <a:rPr lang="en-US" b="1" dirty="0"/>
              <a:t>3</a:t>
            </a:r>
            <a:r>
              <a:rPr lang="en-US" dirty="0"/>
              <a:t>.</a:t>
            </a:r>
            <a:r>
              <a:rPr lang="en-US" b="1" dirty="0"/>
              <a:t>Lease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What is the end game?</a:t>
            </a:r>
          </a:p>
        </p:txBody>
      </p:sp>
    </p:spTree>
    <p:extLst>
      <p:ext uri="{BB962C8B-B14F-4D97-AF65-F5344CB8AC3E}">
        <p14:creationId xmlns:p14="http://schemas.microsoft.com/office/powerpoint/2010/main" val="291058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A215-3C1A-0EA5-7A57-2D919F9A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Call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AB54-0800-A212-A53C-28B525B4B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Joan Picture of  a person vs a AI picture or Robot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B1997-E2FA-088C-4552-C6A79D79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79D1-EF7F-9946-86F7-6F78A4359D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7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A166-FC36-EDE6-84B7-085C0C33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Call Center Model</a:t>
            </a:r>
            <a:r>
              <a:rPr lang="en-US" dirty="0"/>
              <a:t> Sales Strategy Evolution</a:t>
            </a:r>
            <a:endParaRPr dirty="0"/>
          </a:p>
        </p:txBody>
      </p:sp>
      <p:pic>
        <p:nvPicPr>
          <p:cNvPr id="4098" name="Picture 2" descr="Output image">
            <a:extLst>
              <a:ext uri="{FF2B5EF4-FFF2-40B4-BE49-F238E27FC236}">
                <a16:creationId xmlns:a16="http://schemas.microsoft.com/office/drawing/2014/main" id="{8EEA469A-60CD-7297-B920-A68B6EC05C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" y="644236"/>
            <a:ext cx="662247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2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459C2-0950-50C9-3FB4-EA9C6B6D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Need Humans in 2025? Answer is Yes!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ED038D-58FB-C588-DF91-F15F225AE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398695"/>
              </p:ext>
            </p:extLst>
          </p:nvPr>
        </p:nvGraphicFramePr>
        <p:xfrm>
          <a:off x="971550" y="1011382"/>
          <a:ext cx="7200900" cy="3395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75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6CD3-40B9-12FF-96DC-39D4DC06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Still Need </a:t>
            </a:r>
            <a:r>
              <a:rPr dirty="0"/>
              <a:t>Human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4B0E8-3A61-D2B8-2B55-2CA83CB7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Mortgage is a High Complexity Product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Generational Issues &amp; What Clients Prefer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Regulatory &amp; 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21356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B0CC-AB99-413B-59E9-5F40C2FD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Hybrid vs Future Call Center Staffing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9037-578C-24D5-0C80-44CA50CDA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b="1" u="sng" dirty="0"/>
              <a:t>Today:</a:t>
            </a:r>
            <a:r>
              <a:rPr lang="en-US" dirty="0"/>
              <a:t> Hybrid Model: Human Agents &amp; AI Automation Working Together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Future (2025-2035)</a:t>
            </a:r>
            <a:r>
              <a:rPr lang="en-US" dirty="0"/>
              <a:t>: 100% AI Automation: </a:t>
            </a:r>
            <a:r>
              <a:rPr lang="en-US" sz="2000" b="1" u="sng" dirty="0"/>
              <a:t>National Language Processing </a:t>
            </a:r>
            <a:r>
              <a:rPr lang="en-US" dirty="0"/>
              <a:t>&amp; Augmented Reality &amp; Virtual Reality</a:t>
            </a:r>
          </a:p>
        </p:txBody>
      </p:sp>
    </p:spTree>
    <p:extLst>
      <p:ext uri="{BB962C8B-B14F-4D97-AF65-F5344CB8AC3E}">
        <p14:creationId xmlns:p14="http://schemas.microsoft.com/office/powerpoint/2010/main" val="814685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1A1B-F70B-39F8-691F-72748E45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Past vs Today Call Center Skills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241CA6-914C-7D58-8D10-1F41396A5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502299"/>
              </p:ext>
            </p:extLst>
          </p:nvPr>
        </p:nvGraphicFramePr>
        <p:xfrm>
          <a:off x="971550" y="838200"/>
          <a:ext cx="7200897" cy="361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99">
                  <a:extLst>
                    <a:ext uri="{9D8B030D-6E8A-4147-A177-3AD203B41FA5}">
                      <a16:colId xmlns:a16="http://schemas.microsoft.com/office/drawing/2014/main" val="105798890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3290877705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80946412"/>
                    </a:ext>
                  </a:extLst>
                </a:gridCol>
              </a:tblGrid>
              <a:tr h="366118">
                <a:tc>
                  <a:txBody>
                    <a:bodyPr/>
                    <a:lstStyle/>
                    <a:p>
                      <a:r>
                        <a:rPr lang="en-US" sz="1000" dirty="0"/>
                        <a:t>Skill Area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Past Requirements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Today’s Requirements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156661"/>
                  </a:ext>
                </a:extLst>
              </a:tr>
              <a:tr h="631929">
                <a:tc>
                  <a:txBody>
                    <a:bodyPr/>
                    <a:lstStyle/>
                    <a:p>
                      <a:r>
                        <a:rPr lang="en-US" sz="900" dirty="0"/>
                        <a:t>Communication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Basic verbal communication and polite phone manners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Multichannel communication (</a:t>
                      </a:r>
                      <a:r>
                        <a:rPr lang="en-US" sz="900" b="1" dirty="0"/>
                        <a:t>phone, email, chat, social media) with personalized, empathetic tone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5656104"/>
                  </a:ext>
                </a:extLst>
              </a:tr>
              <a:tr h="451378">
                <a:tc>
                  <a:txBody>
                    <a:bodyPr/>
                    <a:lstStyle/>
                    <a:p>
                      <a:r>
                        <a:rPr lang="en-US" sz="900" dirty="0"/>
                        <a:t>Technical Skills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Familiarity with basic telephony systems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Proficiency in CRM tools, </a:t>
                      </a:r>
                      <a:r>
                        <a:rPr lang="en-US" sz="900" b="1" dirty="0"/>
                        <a:t>AI-powered systems, </a:t>
                      </a:r>
                      <a:r>
                        <a:rPr lang="en-US" sz="900" dirty="0"/>
                        <a:t>data analytics and troubleshooting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7732525"/>
                  </a:ext>
                </a:extLst>
              </a:tr>
              <a:tr h="631929">
                <a:tc>
                  <a:txBody>
                    <a:bodyPr/>
                    <a:lstStyle/>
                    <a:p>
                      <a:r>
                        <a:rPr lang="en-US" sz="900" dirty="0"/>
                        <a:t>Customer Focus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Responding to customer inquiries and complaints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Anticipating needs, </a:t>
                      </a:r>
                      <a:r>
                        <a:rPr lang="en-US" sz="900" b="1" dirty="0"/>
                        <a:t>proactive problem-solving </a:t>
                      </a:r>
                      <a:r>
                        <a:rPr lang="en-US" sz="900" dirty="0"/>
                        <a:t>and delivering a personalized customer experience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0791531"/>
                  </a:ext>
                </a:extLst>
              </a:tr>
              <a:tr h="631929">
                <a:tc>
                  <a:txBody>
                    <a:bodyPr/>
                    <a:lstStyle/>
                    <a:p>
                      <a:r>
                        <a:rPr lang="en-US" sz="900" dirty="0"/>
                        <a:t>Problem-Solving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Resolving straightforward customer issues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Handling </a:t>
                      </a:r>
                      <a:r>
                        <a:rPr lang="en-US" sz="900" b="1" dirty="0"/>
                        <a:t>complex scenarios</a:t>
                      </a:r>
                      <a:r>
                        <a:rPr lang="en-US" sz="900" dirty="0"/>
                        <a:t>, leveraging data to find solutions and escalating effectively when needed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9390923"/>
                  </a:ext>
                </a:extLst>
              </a:tr>
              <a:tr h="451378">
                <a:tc>
                  <a:txBody>
                    <a:bodyPr/>
                    <a:lstStyle/>
                    <a:p>
                      <a:r>
                        <a:rPr lang="en-US" sz="900" dirty="0"/>
                        <a:t>Multitasking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Handling one call at a 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Managing </a:t>
                      </a:r>
                      <a:r>
                        <a:rPr lang="en-US" sz="900" b="1" dirty="0"/>
                        <a:t>multiple platforms simultaneously (</a:t>
                      </a:r>
                      <a:r>
                        <a:rPr lang="en-US" sz="900" b="1" dirty="0" err="1"/>
                        <a:t>ie</a:t>
                      </a:r>
                      <a:r>
                        <a:rPr lang="en-US" sz="900" b="1" dirty="0"/>
                        <a:t>. Chat and Email)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5146198"/>
                  </a:ext>
                </a:extLst>
              </a:tr>
              <a:tr h="451378">
                <a:tc>
                  <a:txBody>
                    <a:bodyPr/>
                    <a:lstStyle/>
                    <a:p>
                      <a:r>
                        <a:rPr lang="en-US" sz="900" dirty="0"/>
                        <a:t>Adaptability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Adjusting to occasional policy or script changes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Quickly adapting to fast-evolving tools, processes and customer expectations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0721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84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04C5-D815-56E5-68B4-0E049EAD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Skills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7259BB-0DF8-F6D2-D099-26A97870A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774459"/>
              </p:ext>
            </p:extLst>
          </p:nvPr>
        </p:nvGraphicFramePr>
        <p:xfrm>
          <a:off x="978763" y="730361"/>
          <a:ext cx="7193685" cy="3613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087">
                  <a:extLst>
                    <a:ext uri="{9D8B030D-6E8A-4147-A177-3AD203B41FA5}">
                      <a16:colId xmlns:a16="http://schemas.microsoft.com/office/drawing/2014/main" val="3582090957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2355982007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3222317778"/>
                    </a:ext>
                  </a:extLst>
                </a:gridCol>
              </a:tblGrid>
              <a:tr h="356904">
                <a:tc>
                  <a:txBody>
                    <a:bodyPr/>
                    <a:lstStyle/>
                    <a:p>
                      <a:r>
                        <a:rPr lang="en-US" sz="1000" dirty="0"/>
                        <a:t>Skill Area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Past Requirements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Today’s Requirements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15816107"/>
                  </a:ext>
                </a:extLst>
              </a:tr>
              <a:tr h="440018">
                <a:tc>
                  <a:txBody>
                    <a:bodyPr/>
                    <a:lstStyle/>
                    <a:p>
                      <a:r>
                        <a:rPr lang="en-US" sz="900" dirty="0"/>
                        <a:t>Sales Skills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Basic upselling and cross-selling during calls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Advanced </a:t>
                      </a:r>
                      <a:r>
                        <a:rPr lang="en-US" sz="900" b="1" dirty="0"/>
                        <a:t>consultative selling techniques </a:t>
                      </a:r>
                      <a:r>
                        <a:rPr lang="en-US" sz="900" dirty="0"/>
                        <a:t>using customer insights and behavioral data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993760"/>
                  </a:ext>
                </a:extLst>
              </a:tr>
              <a:tr h="440018">
                <a:tc>
                  <a:txBody>
                    <a:bodyPr/>
                    <a:lstStyle/>
                    <a:p>
                      <a:r>
                        <a:rPr lang="en-US" sz="900" dirty="0"/>
                        <a:t>Cultural Awareness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Limited need for understanding diverse audiences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High cultural competence for dealing with </a:t>
                      </a:r>
                      <a:r>
                        <a:rPr lang="en-US" sz="900" b="1" dirty="0"/>
                        <a:t>diverse customer bases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3942946"/>
                  </a:ext>
                </a:extLst>
              </a:tr>
              <a:tr h="440018">
                <a:tc>
                  <a:txBody>
                    <a:bodyPr/>
                    <a:lstStyle/>
                    <a:p>
                      <a:r>
                        <a:rPr lang="en-US" sz="900" dirty="0"/>
                        <a:t>Soft Skills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Professionalism and patience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High emotional intelligence, empathy and </a:t>
                      </a:r>
                      <a:r>
                        <a:rPr lang="en-US" sz="900" b="1" dirty="0"/>
                        <a:t>conflict resolution skills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2954494"/>
                  </a:ext>
                </a:extLst>
              </a:tr>
              <a:tr h="616026">
                <a:tc>
                  <a:txBody>
                    <a:bodyPr/>
                    <a:lstStyle/>
                    <a:p>
                      <a:r>
                        <a:rPr lang="en-US" sz="900" dirty="0"/>
                        <a:t>Metrics Awareness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Focus on call handling 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Balanced focus on </a:t>
                      </a:r>
                      <a:r>
                        <a:rPr lang="en-US" sz="900" b="1" dirty="0"/>
                        <a:t>first-call resolution</a:t>
                      </a:r>
                      <a:r>
                        <a:rPr lang="en-US" sz="900" dirty="0"/>
                        <a:t>, customer satisfaction (CSAT) and Net Promoter Score (NPS)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8936970"/>
                  </a:ext>
                </a:extLst>
              </a:tr>
              <a:tr h="440018">
                <a:tc>
                  <a:txBody>
                    <a:bodyPr/>
                    <a:lstStyle/>
                    <a:p>
                      <a:r>
                        <a:rPr lang="en-US" sz="900" dirty="0"/>
                        <a:t>Learning Agility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Periodic training updates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Continuous upskilling in new tools, AI integration and customer trends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3265657"/>
                  </a:ext>
                </a:extLst>
              </a:tr>
              <a:tr h="440018">
                <a:tc>
                  <a:txBody>
                    <a:bodyPr/>
                    <a:lstStyle/>
                    <a:p>
                      <a:r>
                        <a:rPr lang="en-US" sz="900" dirty="0"/>
                        <a:t>Self-Management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Supervised work environment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Strong </a:t>
                      </a:r>
                      <a:r>
                        <a:rPr lang="en-US" sz="900" b="1" dirty="0"/>
                        <a:t>self-management for remote or hybrid work setups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5949583"/>
                  </a:ext>
                </a:extLst>
              </a:tr>
              <a:tr h="440018">
                <a:tc>
                  <a:txBody>
                    <a:bodyPr/>
                    <a:lstStyle/>
                    <a:p>
                      <a:r>
                        <a:rPr lang="en-US" sz="900" dirty="0"/>
                        <a:t>Security Awareness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Basic confidentiality and customer privacy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Advanced knowledge of data protection, cybersecurity practices and compliance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88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84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4E20-48ED-591B-628A-4B56722D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</a:t>
            </a:r>
            <a:r>
              <a:rPr dirty="0"/>
              <a:t>Key Personality Traits for </a:t>
            </a:r>
            <a:r>
              <a:rPr lang="en-US" dirty="0"/>
              <a:t>Call Center Sales </a:t>
            </a:r>
            <a:r>
              <a:rPr dirty="0"/>
              <a:t>Success</a:t>
            </a:r>
          </a:p>
        </p:txBody>
      </p:sp>
      <p:pic>
        <p:nvPicPr>
          <p:cNvPr id="1026" name="Picture 2" descr="Output image">
            <a:extLst>
              <a:ext uri="{FF2B5EF4-FFF2-40B4-BE49-F238E27FC236}">
                <a16:creationId xmlns:a16="http://schemas.microsoft.com/office/drawing/2014/main" id="{94C6F86E-CA57-3CBE-2916-19D43CED6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749" y="792066"/>
            <a:ext cx="5680363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5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Your Take-Aways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Who are New Entrants?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New Entrants Business Model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Management Decision Points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Do We Need Humans?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What are Required Skill Sets &amp; Personality Traits for Call Center LOs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Onboarding Sales Employees Fast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Case Study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Q&amp;A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EE67A9-8FB4-4E40-9880-04034D51AC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4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826E-A797-0E2A-3A64-4D251AB1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On-boarding: </a:t>
            </a:r>
            <a:r>
              <a:rPr dirty="0"/>
              <a:t>90-Day </a:t>
            </a:r>
            <a:r>
              <a:rPr lang="en-US" dirty="0"/>
              <a:t>Ramp Up T</a:t>
            </a:r>
            <a:r>
              <a:rPr dirty="0"/>
              <a:t>raining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D3EA2E-788B-BC21-8375-058697E95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491736"/>
              </p:ext>
            </p:extLst>
          </p:nvPr>
        </p:nvGraphicFramePr>
        <p:xfrm>
          <a:off x="1357745" y="886691"/>
          <a:ext cx="6255330" cy="3643745"/>
        </p:xfrm>
        <a:graphic>
          <a:graphicData uri="http://schemas.openxmlformats.org/drawingml/2006/table">
            <a:tbl>
              <a:tblPr/>
              <a:tblGrid>
                <a:gridCol w="1251066">
                  <a:extLst>
                    <a:ext uri="{9D8B030D-6E8A-4147-A177-3AD203B41FA5}">
                      <a16:colId xmlns:a16="http://schemas.microsoft.com/office/drawing/2014/main" val="759892768"/>
                    </a:ext>
                  </a:extLst>
                </a:gridCol>
                <a:gridCol w="1251066">
                  <a:extLst>
                    <a:ext uri="{9D8B030D-6E8A-4147-A177-3AD203B41FA5}">
                      <a16:colId xmlns:a16="http://schemas.microsoft.com/office/drawing/2014/main" val="4061792645"/>
                    </a:ext>
                  </a:extLst>
                </a:gridCol>
                <a:gridCol w="1251066">
                  <a:extLst>
                    <a:ext uri="{9D8B030D-6E8A-4147-A177-3AD203B41FA5}">
                      <a16:colId xmlns:a16="http://schemas.microsoft.com/office/drawing/2014/main" val="3064325347"/>
                    </a:ext>
                  </a:extLst>
                </a:gridCol>
                <a:gridCol w="1251066">
                  <a:extLst>
                    <a:ext uri="{9D8B030D-6E8A-4147-A177-3AD203B41FA5}">
                      <a16:colId xmlns:a16="http://schemas.microsoft.com/office/drawing/2014/main" val="19039608"/>
                    </a:ext>
                  </a:extLst>
                </a:gridCol>
                <a:gridCol w="1251066">
                  <a:extLst>
                    <a:ext uri="{9D8B030D-6E8A-4147-A177-3AD203B41FA5}">
                      <a16:colId xmlns:a16="http://schemas.microsoft.com/office/drawing/2014/main" val="1758290061"/>
                    </a:ext>
                  </a:extLst>
                </a:gridCol>
              </a:tblGrid>
              <a:tr h="209005">
                <a:tc>
                  <a:txBody>
                    <a:bodyPr/>
                    <a:lstStyle/>
                    <a:p>
                      <a:r>
                        <a:rPr lang="en-US" sz="900" b="1"/>
                        <a:t>Phase</a:t>
                      </a:r>
                      <a:endParaRPr lang="en-US" sz="900"/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Duration</a:t>
                      </a:r>
                      <a:endParaRPr lang="en-US" sz="900"/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Focus Areas</a:t>
                      </a:r>
                      <a:endParaRPr lang="en-US" sz="900" dirty="0"/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Key Activities</a:t>
                      </a:r>
                      <a:endParaRPr lang="en-US" sz="900"/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Deliverables</a:t>
                      </a:r>
                      <a:endParaRPr lang="en-US" sz="900"/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93256"/>
                  </a:ext>
                </a:extLst>
              </a:tr>
              <a:tr h="1300898">
                <a:tc>
                  <a:txBody>
                    <a:bodyPr/>
                    <a:lstStyle/>
                    <a:p>
                      <a:r>
                        <a:rPr lang="en-US" sz="900" b="1"/>
                        <a:t>Phase 1: Foundations</a:t>
                      </a:r>
                      <a:endParaRPr lang="en-US" sz="900"/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Day 1-30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Orientation, Product Knowledge, Tools Training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- Company introduction</a:t>
                      </a:r>
                      <a:br>
                        <a:rPr lang="en-US" sz="900"/>
                      </a:br>
                      <a:r>
                        <a:rPr lang="en-US" sz="900"/>
                        <a:t>- Product/service deep dive</a:t>
                      </a:r>
                      <a:br>
                        <a:rPr lang="en-US" sz="900"/>
                      </a:br>
                      <a:r>
                        <a:rPr lang="en-US" sz="900"/>
                        <a:t>- CRM &amp; tools training</a:t>
                      </a:r>
                      <a:br>
                        <a:rPr lang="en-US" sz="900"/>
                      </a:br>
                      <a:r>
                        <a:rPr lang="en-US" sz="900"/>
                        <a:t>- Sales process overview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- Quizzes on product knowledge</a:t>
                      </a:r>
                      <a:br>
                        <a:rPr lang="en-US" sz="900"/>
                      </a:br>
                      <a:r>
                        <a:rPr lang="en-US" sz="900"/>
                        <a:t>- Role-playing basic call scenarios</a:t>
                      </a:r>
                      <a:br>
                        <a:rPr lang="en-US" sz="900"/>
                      </a:br>
                      <a:r>
                        <a:rPr lang="en-US" sz="900"/>
                        <a:t>- Certification on tools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03746"/>
                  </a:ext>
                </a:extLst>
              </a:tr>
              <a:tr h="1144914">
                <a:tc>
                  <a:txBody>
                    <a:bodyPr/>
                    <a:lstStyle/>
                    <a:p>
                      <a:r>
                        <a:rPr lang="en-US" sz="900" b="1"/>
                        <a:t>Phase 2: Skill Building</a:t>
                      </a:r>
                      <a:endParaRPr lang="en-US" sz="900"/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Day 31-60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Skill Development, Shadowing, Practical Application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- Shadow experienced reps</a:t>
                      </a:r>
                      <a:br>
                        <a:rPr lang="en-US" sz="900"/>
                      </a:br>
                      <a:r>
                        <a:rPr lang="en-US" sz="900"/>
                        <a:t>- Handle supervised calls</a:t>
                      </a:r>
                      <a:br>
                        <a:rPr lang="en-US" sz="900"/>
                      </a:br>
                      <a:r>
                        <a:rPr lang="en-US" sz="900"/>
                        <a:t>- Practice objection handling</a:t>
                      </a:r>
                      <a:br>
                        <a:rPr lang="en-US" sz="900"/>
                      </a:br>
                      <a:r>
                        <a:rPr lang="en-US" sz="900"/>
                        <a:t>- Develop scripts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- Feedback reports from managers</a:t>
                      </a:r>
                      <a:br>
                        <a:rPr lang="en-US" sz="900"/>
                      </a:br>
                      <a:r>
                        <a:rPr lang="en-US" sz="900"/>
                        <a:t>- Initial pipeline development</a:t>
                      </a:r>
                      <a:br>
                        <a:rPr lang="en-US" sz="900"/>
                      </a:br>
                      <a:r>
                        <a:rPr lang="en-US" sz="900"/>
                        <a:t>- Practice calls completed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148127"/>
                  </a:ext>
                </a:extLst>
              </a:tr>
              <a:tr h="988928">
                <a:tc>
                  <a:txBody>
                    <a:bodyPr/>
                    <a:lstStyle/>
                    <a:p>
                      <a:r>
                        <a:rPr lang="en-US" sz="900" b="1"/>
                        <a:t>Phase 3: Execution</a:t>
                      </a:r>
                      <a:endParaRPr lang="en-US" sz="900"/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Day 61-90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Independent Execution, Advanced Sales Techniques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- Take full ownership of calls</a:t>
                      </a:r>
                      <a:br>
                        <a:rPr lang="en-US" sz="900"/>
                      </a:br>
                      <a:r>
                        <a:rPr lang="en-US" sz="900"/>
                        <a:t>- Advanced negotiation training</a:t>
                      </a:r>
                      <a:br>
                        <a:rPr lang="en-US" sz="900"/>
                      </a:br>
                      <a:r>
                        <a:rPr lang="en-US" sz="900"/>
                        <a:t>- Meet initial sales KPIs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 Achieve initial performance benchmarks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- Self-assessment and 90-day performance review</a:t>
                      </a:r>
                    </a:p>
                  </a:txBody>
                  <a:tcPr marL="46622" marR="46622" marT="23311" marB="233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37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369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E6AA-C0FC-A002-C4AA-2C290EB1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What Can Be Successfully Done Now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412F1-D62F-520C-DEAF-C488A22E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9144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b="1" i="0" dirty="0">
              <a:solidFill>
                <a:srgbClr val="262626"/>
              </a:solidFill>
            </a:endParaRPr>
          </a:p>
          <a:p>
            <a:pPr marL="228600" indent="-9144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i="0" dirty="0">
                <a:solidFill>
                  <a:srgbClr val="262626"/>
                </a:solidFill>
              </a:rPr>
              <a:t>Generative AI Utilization</a:t>
            </a:r>
            <a:r>
              <a:rPr lang="en-US" sz="1600" b="0" i="0" dirty="0">
                <a:solidFill>
                  <a:srgbClr val="262626"/>
                </a:solidFill>
              </a:rPr>
              <a:t> </a:t>
            </a:r>
          </a:p>
          <a:p>
            <a:pPr marL="228600" indent="-9144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b="1" i="0" dirty="0">
              <a:solidFill>
                <a:srgbClr val="262626"/>
              </a:solidFill>
            </a:endParaRPr>
          </a:p>
          <a:p>
            <a:pPr marL="228600" indent="-9144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i="0" dirty="0">
                <a:solidFill>
                  <a:srgbClr val="262626"/>
                </a:solidFill>
              </a:rPr>
              <a:t>Virtual Agents</a:t>
            </a:r>
            <a:r>
              <a:rPr lang="en-US" sz="1600" b="0" i="0" dirty="0">
                <a:solidFill>
                  <a:srgbClr val="262626"/>
                </a:solidFill>
              </a:rPr>
              <a:t> </a:t>
            </a:r>
          </a:p>
          <a:p>
            <a:pPr marL="228600" lvl="1" indent="-9144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b="1" i="0" dirty="0">
              <a:solidFill>
                <a:srgbClr val="262626"/>
              </a:solidFill>
            </a:endParaRPr>
          </a:p>
          <a:p>
            <a:pPr marL="228600" lvl="1" indent="-9144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dirty="0">
                <a:solidFill>
                  <a:srgbClr val="262626"/>
                </a:solidFill>
              </a:rPr>
              <a:t>Technologies </a:t>
            </a:r>
            <a:r>
              <a:rPr lang="en-US" sz="1600" b="1" i="0" dirty="0">
                <a:solidFill>
                  <a:srgbClr val="262626"/>
                </a:solidFill>
              </a:rPr>
              <a:t>Integration </a:t>
            </a:r>
            <a:endParaRPr lang="en-US" sz="1600" b="0" i="0" dirty="0">
              <a:solidFill>
                <a:srgbClr val="262626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76CFE-170D-3837-00C5-F96FD9D0D6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FA486-980B-3AC8-C753-BEEBC2EE0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EE67A9-8FB4-4E40-9880-04034D51AC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05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68E7-549C-4A7B-DEE3-36480D06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Potential Pitfalls?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F22A5-DEAF-15E4-737E-99EFB2D54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endParaRPr lang="en-US" sz="1600" b="1" i="0" dirty="0">
              <a:solidFill>
                <a:srgbClr val="000000"/>
              </a:solidFill>
              <a:latin typeface="Garamond"/>
            </a:endParaRPr>
          </a:p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endParaRPr lang="en-US" sz="1600" b="1" dirty="0">
              <a:solidFill>
                <a:srgbClr val="000000"/>
              </a:solidFill>
              <a:latin typeface="Garamond"/>
            </a:endParaRPr>
          </a:p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US" sz="1600" b="1" i="0" dirty="0">
                <a:solidFill>
                  <a:srgbClr val="000000"/>
                </a:solidFill>
                <a:latin typeface="Garamond"/>
              </a:rPr>
              <a:t>Technology Adoption</a:t>
            </a:r>
            <a:endParaRPr lang="en-US" sz="1600" b="0" i="0" dirty="0">
              <a:solidFill>
                <a:srgbClr val="000000"/>
              </a:solidFill>
              <a:latin typeface="Garamond"/>
            </a:endParaRP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600" b="1" i="0" dirty="0">
                <a:solidFill>
                  <a:srgbClr val="000000"/>
                </a:solidFill>
                <a:latin typeface="Garamond"/>
              </a:rPr>
              <a:t>Vendor Management</a:t>
            </a:r>
            <a:endParaRPr lang="en-US" sz="1600" b="0" i="0" dirty="0">
              <a:solidFill>
                <a:srgbClr val="000000"/>
              </a:solidFill>
              <a:latin typeface="Garamond"/>
            </a:endParaRP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600" b="1" i="0" dirty="0">
                <a:solidFill>
                  <a:srgbClr val="000000"/>
                </a:solidFill>
                <a:latin typeface="Garamond"/>
              </a:rPr>
              <a:t>Maintaining Human Touch</a:t>
            </a:r>
            <a:endParaRPr lang="en-US" sz="1600" b="0" i="0" dirty="0">
              <a:solidFill>
                <a:srgbClr val="000000"/>
              </a:solidFill>
              <a:latin typeface="Garamond"/>
            </a:endParaRP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600" b="1" i="0" dirty="0">
                <a:solidFill>
                  <a:srgbClr val="000000"/>
                </a:solidFill>
                <a:latin typeface="Garamond"/>
              </a:rPr>
              <a:t>Data Integrity and Security</a:t>
            </a:r>
            <a:r>
              <a:rPr lang="en-US" sz="1600" b="0" i="0" dirty="0">
                <a:solidFill>
                  <a:srgbClr val="000000"/>
                </a:solidFill>
                <a:latin typeface="Garamond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AED3C-ACC1-12B1-1921-318E81C36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E42FE-044F-EE00-D86C-1C05EE672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EE67A9-8FB4-4E40-9880-04034D51ACE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22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9587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9A8FA-9BA3-D415-4362-67B5F1EA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CBFC2-25C1-20A9-84F2-6F00D25B6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 Sherlock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psherlock@qfsconsulting.com</a:t>
            </a:r>
            <a:endParaRPr lang="en-US" dirty="0"/>
          </a:p>
          <a:p>
            <a:endParaRPr lang="en-US" dirty="0"/>
          </a:p>
          <a:p>
            <a:pPr marL="0" marR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Joe Camerieri: </a:t>
            </a:r>
            <a:r>
              <a:rPr lang="en-US" sz="1350" u="none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  <a:hlinkClick r:id="rId3"/>
              </a:rPr>
              <a:t>Joe.Camerieri@himaxwell.com</a:t>
            </a:r>
            <a:endParaRPr lang="en-US" sz="1350" u="none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>
              <a:latin typeface="Calibri"/>
              <a:cs typeface="+mn-cs"/>
            </a:endParaRPr>
          </a:p>
          <a:p>
            <a:pPr marL="0" marR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350" b="1" u="none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Scott Moriarty</a:t>
            </a:r>
            <a:r>
              <a:rPr lang="en-US" sz="1350" u="none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: Scott@mountainviewadvisors.com</a:t>
            </a:r>
          </a:p>
          <a:p>
            <a:pPr marL="0" marR="0" lvl="0" algn="l" defTabSz="10188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350" u="none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lvl="0" algn="l" defTabSz="10188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350" u="none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lvl="0" algn="l" defTabSz="10188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350" u="none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lvl="0" algn="l" defTabSz="10188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350" u="none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lvl="0" algn="l" defTabSz="10188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350" u="none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lvl="0" algn="l" defTabSz="10188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350" u="none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lvl="0" algn="l" defTabSz="10188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350" u="none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lvl="0" algn="l" defTabSz="10188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350" u="none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lvl="0" algn="l" defTabSz="10188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350" u="none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lvl="0" algn="l" defTabSz="101882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350" u="none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A3F46-4E56-0D07-45D1-D28071E16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AD185-8410-3A20-40BA-62FD7C40A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EE67A9-8FB4-4E40-9880-04034D51AC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19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white rectangular signs with text&#10;&#10;Description automatically generated">
            <a:extLst>
              <a:ext uri="{FF2B5EF4-FFF2-40B4-BE49-F238E27FC236}">
                <a16:creationId xmlns:a16="http://schemas.microsoft.com/office/drawing/2014/main" id="{D2D8455E-9207-A3A8-BED4-C57640EB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64C7401-EC77-C547-98C6-4E61A4723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EE67A9-8FB4-4E40-9880-04034D51ACE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4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ard with a qr code&#10;&#10;Description automatically generated">
            <a:extLst>
              <a:ext uri="{FF2B5EF4-FFF2-40B4-BE49-F238E27FC236}">
                <a16:creationId xmlns:a16="http://schemas.microsoft.com/office/drawing/2014/main" id="{B9CA0300-4F5B-FC99-5463-D6C4E6264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288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57200" y="16035"/>
            <a:ext cx="8229600" cy="567095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553180"/>
              </p:ext>
            </p:extLst>
          </p:nvPr>
        </p:nvGraphicFramePr>
        <p:xfrm>
          <a:off x="545768" y="588036"/>
          <a:ext cx="8522032" cy="3660217"/>
        </p:xfrm>
        <a:graphic>
          <a:graphicData uri="http://schemas.openxmlformats.org/drawingml/2006/table">
            <a:tbl>
              <a:tblPr/>
              <a:tblGrid>
                <a:gridCol w="1642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4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061">
                <a:tc gridSpan="3">
                  <a:txBody>
                    <a:bodyPr/>
                    <a:lstStyle/>
                    <a:p>
                      <a:pPr marL="0" marR="0" lvl="0" algn="l" defTabSz="101882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endParaRPr lang="en-US" sz="1350" u="non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2273" marR="32273" marT="12469" marB="124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539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/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GB" altLang="en-GB" sz="1000">
                        <a:latin typeface="+mj-lt"/>
                        <a:ea typeface="Arial"/>
                        <a:cs typeface="Arial"/>
                      </a:endParaRPr>
                    </a:p>
                  </a:txBody>
                  <a:tcPr marL="32273" marR="32273" marT="12469" marB="124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GB" altLang="en-GB" sz="1000"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32273" marR="32273" marT="12469" marB="124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defTabSz="342900"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273" marR="32273" marT="12469" marB="124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4781550"/>
            <a:ext cx="2057400" cy="274637"/>
          </a:xfrm>
        </p:spPr>
        <p:txBody>
          <a:bodyPr/>
          <a:lstStyle/>
          <a:p>
            <a:fld id="{FBEE67A9-8FB4-4E40-9880-04034D51ACE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CFCC5-37F6-F7F7-2DCF-27A67A733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23" y="9447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4183F-1704-1F26-FAC4-DBE1EE48D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7" y="895247"/>
            <a:ext cx="1606596" cy="18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8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8CEB-65AD-7B19-DA36-964A10CB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New Entrants?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1FDA3-3881-23FE-3E66-C7D5220B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Types of New Entrants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Entrants Preferred Business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432A-DF41-9506-447B-0A686026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De Novo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EB882-1858-76E4-ED45-32599E74A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 Novo Banks First Priority: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Emphasize keeping Expenses low---leverage technology and third parties to operate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Mortgage lending is the first 2-3 consumer lending products; Focus on Fee Income &amp; Increasing Balance Sheet Assets</a:t>
            </a:r>
          </a:p>
        </p:txBody>
      </p:sp>
    </p:spTree>
    <p:extLst>
      <p:ext uri="{BB962C8B-B14F-4D97-AF65-F5344CB8AC3E}">
        <p14:creationId xmlns:p14="http://schemas.microsoft.com/office/powerpoint/2010/main" val="93111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9E4C-ABD0-3370-4ACF-AA0D1D40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Fintech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80F69-D8B4-F719-79C1-E1C3F9E10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Online Real Estate Entities</a:t>
            </a:r>
          </a:p>
          <a:p>
            <a:pPr lvl="1"/>
            <a:r>
              <a:rPr lang="en-US" dirty="0"/>
              <a:t>Leveraging transactions that take place outside of a traditional real estate broker model</a:t>
            </a:r>
          </a:p>
          <a:p>
            <a:pPr marL="205740"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Large Financial Services Marketplaces</a:t>
            </a:r>
          </a:p>
          <a:p>
            <a:pPr lvl="1"/>
            <a:r>
              <a:rPr lang="en-US" dirty="0"/>
              <a:t>Using data to identify pre-movers and potential buyers/refi consumers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Large Online Insurance Entities</a:t>
            </a:r>
          </a:p>
          <a:p>
            <a:pPr lvl="1"/>
            <a:r>
              <a:rPr lang="en-US" dirty="0"/>
              <a:t>Retention opportunity for existing homeowner insurance policies but also being able to access assets  </a:t>
            </a:r>
          </a:p>
        </p:txBody>
      </p:sp>
    </p:spTree>
    <p:extLst>
      <p:ext uri="{BB962C8B-B14F-4D97-AF65-F5344CB8AC3E}">
        <p14:creationId xmlns:p14="http://schemas.microsoft.com/office/powerpoint/2010/main" val="122595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210A-F519-A320-3F3A-29CA6A6E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Special Purpose IMB’s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8513-7D00-C381-01FC-C2B1501D4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Product Driven Entities:</a:t>
            </a:r>
          </a:p>
          <a:p>
            <a:pPr lvl="1"/>
            <a:r>
              <a:rPr lang="en-US" dirty="0"/>
              <a:t>Non-QM, HEI’s DSCR loans</a:t>
            </a:r>
          </a:p>
          <a:p>
            <a:pPr marL="205740" lvl="1" indent="0">
              <a:buNone/>
            </a:pPr>
            <a:endParaRPr lang="en-US" dirty="0"/>
          </a:p>
          <a:p>
            <a:pPr marL="377190" lvl="2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Retention or Yield Extension Entities:</a:t>
            </a:r>
          </a:p>
          <a:p>
            <a:pPr lvl="1"/>
            <a:r>
              <a:rPr lang="en-US" dirty="0"/>
              <a:t>Refinance Opportunity 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Builders:</a:t>
            </a:r>
          </a:p>
          <a:p>
            <a:pPr lvl="1"/>
            <a:r>
              <a:rPr lang="en-US" dirty="0"/>
              <a:t>Captive lending arms </a:t>
            </a:r>
          </a:p>
          <a:p>
            <a:pPr marL="2057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2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8CD9-CA21-9397-CCA7-CFCDBD7C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New Entrants Business Models? 7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E67E0-E655-5191-163E-CAA3E60C4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Mortgage Brokers or Mortgage Bankers?</a:t>
            </a:r>
          </a:p>
          <a:p>
            <a:pPr marL="205740"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Model selected is determined:</a:t>
            </a:r>
          </a:p>
          <a:p>
            <a:r>
              <a:rPr lang="en-US" dirty="0"/>
              <a:t> </a:t>
            </a:r>
          </a:p>
          <a:p>
            <a:pPr lvl="1"/>
            <a:r>
              <a:rPr lang="en-US" dirty="0"/>
              <a:t>Why they want to enter the mortgage business?</a:t>
            </a:r>
          </a:p>
          <a:p>
            <a:pPr lvl="1"/>
            <a:r>
              <a:rPr lang="en-US" dirty="0"/>
              <a:t>What is their tolerance for Risk?</a:t>
            </a:r>
          </a:p>
          <a:p>
            <a:pPr lvl="1"/>
            <a:r>
              <a:rPr lang="en-US" dirty="0"/>
              <a:t>What is their Revenue Goals?</a:t>
            </a:r>
          </a:p>
          <a:p>
            <a:pPr lvl="1"/>
            <a:r>
              <a:rPr lang="en-US" dirty="0"/>
              <a:t>What is their data strategy?</a:t>
            </a:r>
          </a:p>
          <a:p>
            <a:pPr lvl="1"/>
            <a:r>
              <a:rPr lang="en-US" dirty="0"/>
              <a:t>Do they have a customer retention/acquisition strategy?</a:t>
            </a:r>
          </a:p>
          <a:p>
            <a:pPr lvl="1"/>
            <a:r>
              <a:rPr lang="en-US" dirty="0"/>
              <a:t>What is Access to Capital?</a:t>
            </a:r>
          </a:p>
          <a:p>
            <a:pPr lvl="1"/>
            <a:r>
              <a:rPr lang="en-US" dirty="0"/>
              <a:t>What is Speed to Enter the Market Requirements?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0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63A3-E9C4-C2D0-BDED-0440BE33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94F3-3625-5ACE-3BEA-797866B6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Entrants desire:</a:t>
            </a:r>
          </a:p>
          <a:p>
            <a:pPr lvl="1"/>
            <a:r>
              <a:rPr lang="en-US" dirty="0"/>
              <a:t>Assets!!!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Building a Brand as part of their consumer direct approach to overall business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Put balance sheet to work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Need additional fee revenue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Diversify their asset base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Want access to consumer’s largest asset---buying a home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92077"/>
      </p:ext>
    </p:extLst>
  </p:cSld>
  <p:clrMapOvr>
    <a:masterClrMapping/>
  </p:clrMapOvr>
</p:sld>
</file>

<file path=ppt/theme/theme1.xml><?xml version="1.0" encoding="utf-8"?>
<a:theme xmlns:a="http://schemas.openxmlformats.org/drawingml/2006/main" name="MBA_Conference_Theme">
  <a:themeElements>
    <a:clrScheme name="Custom 7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3399"/>
      </a:accent1>
      <a:accent2>
        <a:srgbClr val="CC0000"/>
      </a:accent2>
      <a:accent3>
        <a:srgbClr val="339933"/>
      </a:accent3>
      <a:accent4>
        <a:srgbClr val="330066"/>
      </a:accent4>
      <a:accent5>
        <a:srgbClr val="CCB400"/>
      </a:accent5>
      <a:accent6>
        <a:srgbClr val="CC6600"/>
      </a:accent6>
      <a:hlink>
        <a:srgbClr val="67AFBD"/>
      </a:hlink>
      <a:folHlink>
        <a:srgbClr val="C2A874"/>
      </a:folHlink>
    </a:clrScheme>
    <a:fontScheme name="Gotham">
      <a:majorFont>
        <a:latin typeface="Gotham Medium"/>
        <a:ea typeface=""/>
        <a:cs typeface=""/>
      </a:majorFont>
      <a:minorFont>
        <a:latin typeface="Gotha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buNone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BA_Conference_Theme" id="{578308C1-2143-4343-A1D2-C49F5306F8E7}" vid="{88D7235C-C13A-448F-A29F-06667A33EF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14ce01-f618-4bf8-b71f-a5e65d5fc4eb" xsi:nil="true"/>
    <lcf76f155ced4ddcb4097134ff3c332f xmlns="93166366-36f1-4105-b60f-88a63710bbb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_dlc_DocId xmlns="8a14ce01-f618-4bf8-b71f-a5e65d5fc4eb">JS5JZ62SAXV6-1577965444-406801</_dlc_DocId>
    <_dlc_DocIdUrl xmlns="8a14ce01-f618-4bf8-b71f-a5e65d5fc4eb">
      <Url>https://mortgagebankersassociation.sharepoint.com/sites/Q Drive/_layouts/15/DocIdRedir.aspx?ID=JS5JZ62SAXV6-1577965444-406801</Url>
      <Description>JS5JZ62SAXV6-1577965444-406801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D61912FE56D643BA50A74EAFC80F40" ma:contentTypeVersion="15" ma:contentTypeDescription="Create a new document." ma:contentTypeScope="" ma:versionID="b9507ab3e6898dbdf09c7352356a76c9">
  <xsd:schema xmlns:xsd="http://www.w3.org/2001/XMLSchema" xmlns:xs="http://www.w3.org/2001/XMLSchema" xmlns:p="http://schemas.microsoft.com/office/2006/metadata/properties" xmlns:ns1="http://schemas.microsoft.com/sharepoint/v3" xmlns:ns2="8a14ce01-f618-4bf8-b71f-a5e65d5fc4eb" xmlns:ns3="93166366-36f1-4105-b60f-88a63710bbbf" targetNamespace="http://schemas.microsoft.com/office/2006/metadata/properties" ma:root="true" ma:fieldsID="cc0b7904bec75c2aabb81fd2ea66f46c" ns1:_="" ns2:_="" ns3:_="">
    <xsd:import namespace="http://schemas.microsoft.com/sharepoint/v3"/>
    <xsd:import namespace="8a14ce01-f618-4bf8-b71f-a5e65d5fc4eb"/>
    <xsd:import namespace="93166366-36f1-4105-b60f-88a63710bbb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ce01-f618-4bf8-b71f-a5e65d5fc4e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468c0b2e-c126-46ca-a3c9-07097be6fb08}" ma:internalName="TaxCatchAll" ma:showField="CatchAllData" ma:web="8a14ce01-f618-4bf8-b71f-a5e65d5fc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66366-36f1-4105-b60f-88a63710bb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7d3625f-80f5-45eb-8203-dceba69d2d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3E3DD8-9297-4717-90B6-ED5188778A9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70D3A8B-CC07-42AC-BD51-74009DC951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00809F-ED55-4033-9E1A-BF4BF9FD29F2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a14ce01-f618-4bf8-b71f-a5e65d5fc4eb"/>
    <ds:schemaRef ds:uri="93166366-36f1-4105-b60f-88a63710bbbf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7B42AC5-8C2E-4908-9B06-2520E0F032E3}">
  <ds:schemaRefs>
    <ds:schemaRef ds:uri="8a14ce01-f618-4bf8-b71f-a5e65d5fc4eb"/>
    <ds:schemaRef ds:uri="93166366-36f1-4105-b60f-88a63710bb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MBA_Conference_Theme</Template>
  <TotalTime>173</TotalTime>
  <Words>1049</Words>
  <Application>Microsoft Office PowerPoint</Application>
  <PresentationFormat>On-screen Show (16:9)</PresentationFormat>
  <Paragraphs>235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Garamond</vt:lpstr>
      <vt:lpstr>ITC Franklin Gothic Book</vt:lpstr>
      <vt:lpstr>ヒラギノ角ゴ Pro W3</vt:lpstr>
      <vt:lpstr>MBA_Conference_Theme</vt:lpstr>
      <vt:lpstr>New Entrants in the Mortgage Industry and Their Winning Strategies</vt:lpstr>
      <vt:lpstr>Your Take-Aways Today</vt:lpstr>
      <vt:lpstr>Presenters</vt:lpstr>
      <vt:lpstr>Who are New Entrants?</vt:lpstr>
      <vt:lpstr>1. De Novo Banks</vt:lpstr>
      <vt:lpstr>2. Fintech Providers</vt:lpstr>
      <vt:lpstr>3. Special Purpose IMB’s</vt:lpstr>
      <vt:lpstr>What are the New Entrants Business Models? 7 Drivers</vt:lpstr>
      <vt:lpstr>More Drivers</vt:lpstr>
      <vt:lpstr>What New Entrants Should Not Outsource</vt:lpstr>
      <vt:lpstr>What are the Decision Points for Management?</vt:lpstr>
      <vt:lpstr>Setting Up a Call Center</vt:lpstr>
      <vt:lpstr>Call Center Model Sales Strategy Evolution</vt:lpstr>
      <vt:lpstr>Do We Need Humans in 2025? Answer is Yes! </vt:lpstr>
      <vt:lpstr>Why We Still Need Human Agents</vt:lpstr>
      <vt:lpstr>Hybrid vs Future Call Center Staffing Models</vt:lpstr>
      <vt:lpstr>Past vs Today Call Center Skills</vt:lpstr>
      <vt:lpstr>Sales Skills Requirements</vt:lpstr>
      <vt:lpstr>12 Key Personality Traits for Call Center Sales Success</vt:lpstr>
      <vt:lpstr>On-boarding: 90-Day Ramp Up Training </vt:lpstr>
      <vt:lpstr>Case Study: What Can Be Successfully Done Now </vt:lpstr>
      <vt:lpstr>What are Potential Pitfalls?</vt:lpstr>
      <vt:lpstr>PowerPoint Presentation</vt:lpstr>
      <vt:lpstr>Contact Information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Walker, Katheryne</dc:creator>
  <cp:lastModifiedBy>Patricia Sherlock</cp:lastModifiedBy>
  <cp:revision>42</cp:revision>
  <cp:lastPrinted>2025-01-08T20:40:12Z</cp:lastPrinted>
  <dcterms:created xsi:type="dcterms:W3CDTF">2011-05-23T17:50:40Z</dcterms:created>
  <dcterms:modified xsi:type="dcterms:W3CDTF">2025-01-27T18:29:34Z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0x010100B9D61912FE56D643BA50A74EAFC80F40</vt:lpwstr>
  </property>
  <property fmtid="{D5CDD505-2E9C-101B-9397-08002B2CF9AE}" pid="3" name="Order">
    <vt:r8>1254200</vt:r8>
  </property>
  <property fmtid="{D5CDD505-2E9C-101B-9397-08002B2CF9AE}" pid="4" name="_dlc_DocIdItemGuid">
    <vt:lpwstr>9272f3e9-c443-4b50-8777-655bed4684ac</vt:lpwstr>
  </property>
  <property fmtid="{D5CDD505-2E9C-101B-9397-08002B2CF9AE}" pid="5" name="MediaServiceImageTags">
    <vt:lpwstr/>
  </property>
</Properties>
</file>